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</p:sldIdLst>
  <p:sldSz cx="10160000" cy="11557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64" y="66"/>
      </p:cViewPr>
      <p:guideLst>
        <p:guide orient="horz" pos="364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590163"/>
            <a:ext cx="8636000" cy="24772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548966"/>
            <a:ext cx="7112000" cy="29534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62819"/>
            <a:ext cx="2286000" cy="98609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62819"/>
            <a:ext cx="6688667" cy="98609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7426445"/>
            <a:ext cx="8636000" cy="22953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4898350"/>
            <a:ext cx="8636000" cy="25280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696636"/>
            <a:ext cx="4487333" cy="7627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696636"/>
            <a:ext cx="4487333" cy="7627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586950"/>
            <a:ext cx="4489098" cy="1078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665067"/>
            <a:ext cx="4489098" cy="66586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586950"/>
            <a:ext cx="4490861" cy="1078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665067"/>
            <a:ext cx="4490861" cy="66586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60140"/>
            <a:ext cx="3342570" cy="1958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60143"/>
            <a:ext cx="5679722" cy="9863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418412"/>
            <a:ext cx="3342570" cy="79053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8089900"/>
            <a:ext cx="6096000" cy="95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1032639"/>
            <a:ext cx="6096000" cy="693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9044958"/>
            <a:ext cx="6096000" cy="1356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62816"/>
            <a:ext cx="9144000" cy="192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696636"/>
            <a:ext cx="9144000" cy="762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10711630"/>
            <a:ext cx="2370667" cy="61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6DE3-91A8-43D4-BEB6-587D3FA951C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10711630"/>
            <a:ext cx="3217333" cy="61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10711630"/>
            <a:ext cx="2370667" cy="61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83F9-28BA-4C18-B15D-345D6EC6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496" y="737940"/>
            <a:ext cx="9001000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«Букет для ветерана»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вариант: составь одинаковые букеты.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II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вариант: составь букеты из равного количества цветов.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Решение игровых задач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обучение вербализации своих действий; согласование количественных числительных с существительными;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употреблении в самостоятельной речи предложных конструкций, слов выражающих пространственное взаиморасположение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предметов. </a:t>
            </a:r>
            <a:endParaRPr lang="ru-RU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0000FF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ан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100" y="330200"/>
            <a:ext cx="2349500" cy="3259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ветеран6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9700" y="317500"/>
            <a:ext cx="2188209" cy="3306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4300" y="311150"/>
            <a:ext cx="2363596" cy="327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ветеран8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30200"/>
            <a:ext cx="2196338" cy="3247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350" y="239395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786000">
            <a:off x="1035050" y="241935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200400">
            <a:off x="-292100" y="30480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600" y="37719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5791200"/>
            <a:ext cx="1229360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200400">
            <a:off x="2324100" y="3149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2781300" y="3022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3697800">
            <a:off x="3454400" y="30353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2" name="Группа 21"/>
          <p:cNvGrpSpPr/>
          <p:nvPr/>
        </p:nvGrpSpPr>
        <p:grpSpPr>
          <a:xfrm>
            <a:off x="4991100" y="2419350"/>
            <a:ext cx="3115690" cy="4417441"/>
            <a:chOff x="4991100" y="2419350"/>
            <a:chExt cx="3115690" cy="44174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810250" y="2419350"/>
              <a:ext cx="1257300" cy="2590800"/>
              <a:chOff x="5810250" y="2419350"/>
              <a:chExt cx="1257300" cy="2590800"/>
            </a:xfrm>
          </p:grpSpPr>
          <p:pic>
            <p:nvPicPr>
              <p:cNvPr id="14" name="Рисунок 13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20781000" flipH="1">
                <a:off x="5810250" y="24193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5" name="Рисунок 14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51550" y="24193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6" name="Рисунок 15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786000">
                <a:off x="6318250" y="24447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18" name="Рисунок 17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0400">
              <a:off x="4991100" y="30734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Рисунок 18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742400">
              <a:off x="5448300" y="29464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0" name="Рисунок 19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97800">
              <a:off x="6121400" y="29591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1" name="Рисунок 20" descr="temp(2)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4800" y="3797300"/>
              <a:ext cx="2175891" cy="30394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Группа 25"/>
          <p:cNvGrpSpPr/>
          <p:nvPr/>
        </p:nvGrpSpPr>
        <p:grpSpPr>
          <a:xfrm>
            <a:off x="8274050" y="2432050"/>
            <a:ext cx="1257300" cy="2590800"/>
            <a:chOff x="8274050" y="2432050"/>
            <a:chExt cx="1257300" cy="2590800"/>
          </a:xfrm>
        </p:grpSpPr>
        <p:pic>
          <p:nvPicPr>
            <p:cNvPr id="23" name="Рисунок 22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81000" flipH="1">
              <a:off x="8274050" y="24320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4" name="Рисунок 23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5350" y="24320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5" name="Рисунок 24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86000">
              <a:off x="8782050" y="24574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27" name="Рисунок 26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9600" y="57404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Рисунок 27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8500" y="57150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Рисунок 28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0400" y="56388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Рисунок 29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20781000" flipH="1">
            <a:off x="2590800" y="823595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Рисунок 30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818515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Рисунок 31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600450" y="80645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Рисунок 32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19850" y="80010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4" name="TextBox 33"/>
          <p:cNvSpPr txBox="1"/>
          <p:nvPr/>
        </p:nvSpPr>
        <p:spPr>
          <a:xfrm>
            <a:off x="152400" y="9893300"/>
            <a:ext cx="6493890" cy="9703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Колесникова Надежда Геннадьевна, учитель-логопед</a:t>
            </a:r>
          </a:p>
          <a:p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МБДОУ - детский сад №196</a:t>
            </a:r>
          </a:p>
          <a:p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Цель - </a:t>
            </a:r>
            <a:r>
              <a:rPr lang="en-US" sz="700" b="1" dirty="0" smtClean="0">
                <a:solidFill>
                  <a:srgbClr val="000000"/>
                </a:solidFill>
                <a:latin typeface="Arial Narrow - 8"/>
              </a:rPr>
              <a:t>I </a:t>
            </a:r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вариант: составь одинаковые букеты.    </a:t>
            </a:r>
          </a:p>
          <a:p>
            <a:r>
              <a:rPr lang="en-US" sz="700" b="1" dirty="0" smtClean="0">
                <a:solidFill>
                  <a:srgbClr val="000000"/>
                </a:solidFill>
                <a:latin typeface="Arial Narrow - 8"/>
              </a:rPr>
              <a:t>           II </a:t>
            </a:r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вариант: составь букеты из равного количества цветов.</a:t>
            </a:r>
          </a:p>
          <a:p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(Решение логопедических задач: обучение вербализации своих действий; согласование количественных числительных с существительными; </a:t>
            </a:r>
            <a:r>
              <a:rPr lang="ru-RU" sz="700" b="1" dirty="0" err="1" smtClean="0">
                <a:solidFill>
                  <a:srgbClr val="000000"/>
                </a:solidFill>
                <a:latin typeface="Arial Narrow - 8"/>
              </a:rPr>
              <a:t>упражннение</a:t>
            </a:r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 в употреблении в самостоятельной речи предложных конструкций, слов выражающих пространственное взаиморасположение предметов) </a:t>
            </a:r>
          </a:p>
          <a:p>
            <a:r>
              <a:rPr lang="ru-RU" sz="700" b="1" dirty="0" smtClean="0">
                <a:solidFill>
                  <a:srgbClr val="000000"/>
                </a:solidFill>
                <a:latin typeface="Arial Narrow - 8"/>
              </a:rPr>
              <a:t>Возраст детей - старший дошкольный возраст (воспитанники с ОНР)</a:t>
            </a:r>
            <a:endParaRPr lang="ru-RU" sz="700" b="1" dirty="0">
              <a:solidFill>
                <a:srgbClr val="000000"/>
              </a:solidFill>
              <a:latin typeface="Arial Narrow - 8"/>
            </a:endParaRPr>
          </a:p>
        </p:txBody>
      </p:sp>
      <p:pic>
        <p:nvPicPr>
          <p:cNvPr id="35" name="Рисунок 34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8152" y="793874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Рисунок 35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590031" y="8054624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Рисунок 36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590032" y="8054624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Рисунок 37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590032" y="8054624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Рисунок 38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590032" y="8054624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Рисунок 39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20781000" flipH="1">
            <a:off x="2598417" y="8278957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Рисунок 40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6064" y="8226772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Рисунок 41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6064" y="8226772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0000FF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ан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0" y="609600"/>
            <a:ext cx="2349500" cy="3259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ветеран6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1500"/>
            <a:ext cx="2188209" cy="3306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4300" y="590550"/>
            <a:ext cx="2363596" cy="327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ветеран8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609600"/>
            <a:ext cx="2196338" cy="3247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69100" y="78359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9400" y="75565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9950" y="791845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Рисунок 17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Рисунок 18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Рисунок 19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Рисунок 20" descr="temp(3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672" y="793874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Рисунок 21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Рисунок 22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Рисунок 23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63545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Рисунок 24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Рисунок 25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Рисунок 26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Рисунок 27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5791200"/>
            <a:ext cx="1229360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9600" y="57404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8500" y="57150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0400" y="563880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Рисунок 28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Рисунок 29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63545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Рисунок 30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Рисунок 31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Рисунок 32" descr="temp(2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888" y="7578700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Рисунок 33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5" name="Рисунок 34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Рисунок 35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7479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Рисунок 36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Рисунок 37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Рисунок 38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Рисунок 39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Рисунок 40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Рисунок 41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Рисунок 42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Рисунок 43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Рисунок 44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Рисунок 45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Рисунок 46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Рисунок 47" descr="temp(4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742400">
            <a:off x="6758384" y="783860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Произвольный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Narrow - 8</vt:lpstr>
      <vt:lpstr>Calibri</vt:lpstr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МДОУ-196</dc:creator>
  <cp:lastModifiedBy>МДОУ-196</cp:lastModifiedBy>
  <cp:revision>4</cp:revision>
  <dcterms:created xsi:type="dcterms:W3CDTF">2021-05-11T08:00:18Z</dcterms:created>
  <dcterms:modified xsi:type="dcterms:W3CDTF">2021-05-21T13:00:46Z</dcterms:modified>
</cp:coreProperties>
</file>